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6" r:id="rId4"/>
    <p:sldMasterId id="2147483698" r:id="rId5"/>
  </p:sldMasterIdLst>
  <p:notesMasterIdLst>
    <p:notesMasterId r:id="rId31"/>
  </p:notesMasterIdLst>
  <p:sldIdLst>
    <p:sldId id="257" r:id="rId6"/>
    <p:sldId id="258" r:id="rId7"/>
    <p:sldId id="453" r:id="rId8"/>
    <p:sldId id="454" r:id="rId9"/>
    <p:sldId id="458" r:id="rId10"/>
    <p:sldId id="455" r:id="rId11"/>
    <p:sldId id="456" r:id="rId12"/>
    <p:sldId id="447" r:id="rId13"/>
    <p:sldId id="448" r:id="rId14"/>
    <p:sldId id="452" r:id="rId15"/>
    <p:sldId id="457" r:id="rId16"/>
    <p:sldId id="459" r:id="rId17"/>
    <p:sldId id="461" r:id="rId18"/>
    <p:sldId id="460" r:id="rId19"/>
    <p:sldId id="463" r:id="rId20"/>
    <p:sldId id="462" r:id="rId21"/>
    <p:sldId id="464" r:id="rId22"/>
    <p:sldId id="465" r:id="rId23"/>
    <p:sldId id="466" r:id="rId24"/>
    <p:sldId id="467" r:id="rId25"/>
    <p:sldId id="355" r:id="rId26"/>
    <p:sldId id="468" r:id="rId27"/>
    <p:sldId id="469" r:id="rId28"/>
    <p:sldId id="470" r:id="rId29"/>
    <p:sldId id="31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2139" autoAdjust="0"/>
  </p:normalViewPr>
  <p:slideViewPr>
    <p:cSldViewPr snapToGrid="0">
      <p:cViewPr varScale="1">
        <p:scale>
          <a:sx n="83" d="100"/>
          <a:sy n="83" d="100"/>
        </p:scale>
        <p:origin x="435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5424B-79FD-4A2D-B4DF-FFBD0CF74A1D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7AB0F-FA7C-4DC4-85A1-50D72B23A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2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0907D-5376-4586-91EF-D7196B487F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97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isSuperUser() operation uses the inherited getRepos()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7AB0F-FA7C-4DC4-85A1-50D72B23A4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21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I cannot, because there is no setNumberofRespositories in either the sub or the super class!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7AB0F-FA7C-4DC4-85A1-50D72B23A4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58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7AB0F-FA7C-4DC4-85A1-50D72B23A4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1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E153-EF9B-429B-ADB0-B85272FD47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I cannot, because there is no setNumberofRespositories in either the sub or the super class!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7AB0F-FA7C-4DC4-85A1-50D72B23A4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6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7AB0F-FA7C-4DC4-85A1-50D72B23A4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9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A34ED-8FA2-4A1E-A503-3FEE8D85EC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12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see the problem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0907D-5376-4586-91EF-D7196B487F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39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 baseline="0" dirty="0"/>
              <a:t> we saw yesterday, testing a leaf object is simple!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6C7F8-F0D8-4A57-8D7A-775632CFCC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56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a non-leaf object is much more difficult.</a:t>
            </a:r>
            <a:r>
              <a:rPr lang="en-US" baseline="0" dirty="0"/>
              <a:t>  We have to deal with all of the dependencies when creating the test.  </a:t>
            </a:r>
          </a:p>
          <a:p>
            <a:endParaRPr lang="en-US" baseline="0" dirty="0"/>
          </a:p>
          <a:p>
            <a:r>
              <a:rPr lang="en-US" baseline="0" dirty="0"/>
              <a:t>If the unit under test creates objects, it is untestable.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6C7F8-F0D8-4A57-8D7A-775632CFCC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66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6C7F8-F0D8-4A57-8D7A-775632CFCC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9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0907D-5376-4586-91EF-D7196B487F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33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0907D-5376-4586-91EF-D7196B487F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223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case, the Warehouse is both a mock and a stub!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7AB0F-FA7C-4DC4-85A1-50D72B23A4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0907D-5376-4586-91EF-D7196B487F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90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D709-E385-4432-B46D-D634EDC42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6B9E4-46D3-43FA-81E4-72629551A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1893B-F941-493F-9F3C-6811B757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28AC-C16F-4C67-BEDC-492C5AD9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E33AC-5C28-4BDD-B208-94E224E9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5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48B-9696-433D-8CF2-C10AE2809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2D7989-72C1-4B59-8FCB-2F28D80F4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EDF1A-7244-4988-86A3-B26B25EB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85D22-E1E1-4372-8144-05D77FD7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622F6-C017-48B0-9FCF-03193B31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5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2CF41-0A0E-4447-8DBE-8C2BA0C5D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D9A77-CDF5-48CE-A950-EDB66E7F3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C6811-F6CE-444D-BC74-38EFACC42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2733-A6F3-44C7-88F5-149E6A1A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ABD9-01D5-461B-9B78-EF153C3F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5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92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1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13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84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60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62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5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1292-9E05-44CC-BBE2-3616C749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AC3-7649-4129-8DF8-561A9A5E1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6F17B-1D12-4AFE-9A0A-AE6AF970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E6540-E970-475D-9C20-B6A8BE7D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CBDE-CA0D-401F-8359-78F52649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78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04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276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940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98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21">
            <a:extLst>
              <a:ext uri="{FF2B5EF4-FFF2-40B4-BE49-F238E27FC236}">
                <a16:creationId xmlns:a16="http://schemas.microsoft.com/office/drawing/2014/main" id="{7187B94B-3F41-4AD3-8714-9DEE3ED08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6936" y="6415093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10" name="Slide Number Placeholder 17">
            <a:extLst>
              <a:ext uri="{FF2B5EF4-FFF2-40B4-BE49-F238E27FC236}">
                <a16:creationId xmlns:a16="http://schemas.microsoft.com/office/drawing/2014/main" id="{548B4831-8D04-4A3A-87D3-460FB67DE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9696" y="6407949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DF64695-0373-422F-A1C5-A3981137F1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57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0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11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26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356354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21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01BE-EA1C-40A3-AD45-D98AB484A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D5BAE-9968-45B1-9BB1-558A3C33E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E6B11-A680-4BAD-BEF6-404182033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F44FD-712F-4D4F-A728-9A97B658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ACA2C-7DE3-4CB8-8EA2-B42347A7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835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650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5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786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118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CE363C-7649-4325-81EA-B4BF992F8A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24494" y="6356354"/>
            <a:ext cx="238274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Copyright 2021.  </a:t>
            </a:r>
            <a:r>
              <a:rPr lang="en-US" dirty="0"/>
              <a:t>Fairfield &amp; Co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25496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CE363C-7649-4325-81EA-B4BF992F8A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F7338319-F4FC-416E-B38F-B76379BA0CF1}"/>
              </a:ext>
            </a:extLst>
          </p:cNvPr>
          <p:cNvSpPr txBox="1">
            <a:spLocks/>
          </p:cNvSpPr>
          <p:nvPr userDrawn="1"/>
        </p:nvSpPr>
        <p:spPr>
          <a:xfrm>
            <a:off x="30749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© 2021.  </a:t>
            </a:r>
            <a:r>
              <a:rPr lang="en-US" sz="1200" dirty="0"/>
              <a:t>Fairfield &amp; Company</a:t>
            </a:r>
          </a:p>
        </p:txBody>
      </p:sp>
    </p:spTree>
    <p:extLst>
      <p:ext uri="{BB962C8B-B14F-4D97-AF65-F5344CB8AC3E}">
        <p14:creationId xmlns:p14="http://schemas.microsoft.com/office/powerpoint/2010/main" val="3740544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D32F-B58F-42A0-ABCE-CA4772A6604A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83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627C-0F44-4865-9628-52D19CE8002D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618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3B48B-A166-49E9-B5D6-CBAD37D8989B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028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1558-7440-4B9D-AD63-2A434CD8E736}" type="datetime1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61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C0FB-2041-4216-B228-C9C09961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90396-8373-43FE-9EAE-4C37C1B04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953D-FEF4-41C7-B0D8-D1210B457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195AB-CAD4-496F-A099-D893E3E8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8084C-124C-40F3-B465-A4ABB551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484D5-B2E7-461F-A8DF-9BA18C95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89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ADA3-97A7-482A-BA49-0D90DC3AD479}" type="datetime1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578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9EB5-7B8A-4A12-9879-19E4FE31C9DA}" type="datetime1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41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08ED-89E8-4A9F-8060-07C05AB57082}" type="datetime1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199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7BA9E-EB0C-4571-BD42-28A9BE45AF20}" type="datetime1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96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63592-9891-446D-ABA2-71DC88618C99}" type="datetime1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5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B73-F9BF-42A9-B5AA-C9EC8E1A9F72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186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A207-4553-45EB-A9DF-60C9488281A3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9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3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37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9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FAAE-AB4E-48D3-A1E7-16F59428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FC0CE-5141-4F19-A5FE-0E973B5D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0DE59-23BA-410D-8191-2E3F32BC7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A7B40-E2DA-4315-BE05-3AB041898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3E2F6-489B-49F9-A688-15A9CB52F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2EF26-DE6D-4AD5-BACF-4DCDDE88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D6814-BEC4-4754-947D-34EB5CE6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FA463D-AA61-445D-ABF6-1D2AAADD2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436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811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799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7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79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52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440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BEA6-47BD-4EB8-B4E9-354ADF30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C9C43-C1A2-4B66-B60D-A55BA8A71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6C20C-AB8F-4AA9-81BE-DBA6A1CE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55DD-AFBB-4492-B94A-31D5E83E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8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602D6-A9FA-4F37-91FB-12E33E6B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75400-33A9-4EE5-BE8E-439F77FA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0BBB2-B514-45DC-8EA4-E44C7C51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8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0F44-DA30-47AF-A88A-7AC498F5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7A90F-B5DC-4EBF-A68C-A56F77F27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CD576-31C9-441F-9A50-C640E44B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D00B-CE96-4DE0-8C1F-A68AD960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D17BC-FCA1-4E90-9832-DF420734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55A06-54C0-4120-A5E0-C51776DA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33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0536-E76E-48ED-AEDE-2059A8C79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7C72B0-2E75-46D4-9004-A6675D85B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35C5C-E81D-43A6-90BA-B40F68FD0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DEA0D-7150-4B6C-9C4B-049CCC1E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A3732-5DB6-4BA5-A734-6F431B83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5B421-AB20-453F-B2E7-B944807D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66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77F5-1EFE-4FF4-8E5B-5DB00E28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A658-1F36-4E7A-9338-4E1CBDCE0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3694A-9FA1-44C1-9D6E-21BD19708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21FEC-2365-4CCB-9598-209C596E300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20E11-DD7C-485B-8EAF-9FB55C4C7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FABD-7C70-4034-ADD4-8CF70AC45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0BCA9-7E74-49D7-BE08-FC245A25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2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1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(C</a:t>
            </a:r>
            <a:r>
              <a:rPr lang="en-US"/>
              <a:t>) 2021 </a:t>
            </a:r>
            <a:r>
              <a:rPr lang="en-US" dirty="0"/>
              <a:t>Fairfield &amp;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6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dt="0"/>
  <p:txStyles>
    <p:titleStyle>
      <a:lvl1pPr algn="ctr" defTabSz="91437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Franklin Gothic Medium Cond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BAAD6-ABEF-4AFB-B759-248D07211C19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5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Franklin Gothic Medium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59D5C-7180-4EB4-ABAC-B8291AE4A24B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8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Franklin Gothic Medium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ffirmative-confirm-checked-check-15653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.png"/><Relationship Id="rId4" Type="http://schemas.openxmlformats.org/officeDocument/2006/relationships/hyperlink" Target="https://pixabay.com/en/affirmative-confirm-checked-check-156538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ffirmative-confirm-checked-check-15653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png"/><Relationship Id="rId4" Type="http://schemas.openxmlformats.org/officeDocument/2006/relationships/hyperlink" Target="https://pixabay.com/en/affirmative-confirm-checked-check-156538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howmelibrarian.blogspot.com/2013/07/i-spy-story-time-for-toddler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png"/><Relationship Id="rId4" Type="http://schemas.openxmlformats.org/officeDocument/2006/relationships/hyperlink" Target="https://pixabay.com/en/affirmative-confirm-checked-check-15653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1.png"/><Relationship Id="rId4" Type="http://schemas.openxmlformats.org/officeDocument/2006/relationships/hyperlink" Target="https://pixabay.com/en/affirmative-confirm-checked-check-156538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punctuation-marks-question-mark-1019729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pixabay.com/en/question-mark-question-response-1020165/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://pngimg.com/download/3816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hyperlink" Target="https://freepngimg.com/png/72547-thinking-photography-question-mark-man-stoc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ancynwilson.com/building-an-online-business-2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05675-E6BC-4333-9935-AFAF9C10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302" y="749595"/>
            <a:ext cx="6201456" cy="390214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/>
              <a:t>Morning Coffee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Advanced </a:t>
            </a:r>
            <a:br>
              <a:rPr lang="en-US"/>
            </a:br>
            <a:r>
              <a:rPr lang="en-US"/>
              <a:t>Unit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6356F-B033-40A6-9B30-B38C31DBF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7682" y="1991933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With Dave and Bill</a:t>
            </a:r>
          </a:p>
        </p:txBody>
      </p:sp>
      <p:pic>
        <p:nvPicPr>
          <p:cNvPr id="5" name="Picture 3" descr="Close up of whole coffee beans and earth coffee">
            <a:extLst>
              <a:ext uri="{FF2B5EF4-FFF2-40B4-BE49-F238E27FC236}">
                <a16:creationId xmlns:a16="http://schemas.microsoft.com/office/drawing/2014/main" id="{9F28A8C9-9B88-40AB-BD17-BE16476B7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2" r="27209" b="-2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88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/>
              <a:t>Test Doubles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95B6A-BC78-40A2-91EE-4C5B970FC040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29187" y="2903404"/>
            <a:ext cx="1517842" cy="1879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Under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229260" y="2923318"/>
            <a:ext cx="1696412" cy="187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Code</a:t>
            </a:r>
          </a:p>
        </p:txBody>
      </p:sp>
      <p:sp>
        <p:nvSpPr>
          <p:cNvPr id="8" name="Striped Right Arrow 7"/>
          <p:cNvSpPr/>
          <p:nvPr/>
        </p:nvSpPr>
        <p:spPr>
          <a:xfrm>
            <a:off x="4100470" y="3259004"/>
            <a:ext cx="937491" cy="203200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triped Right Arrow 8"/>
          <p:cNvSpPr/>
          <p:nvPr/>
        </p:nvSpPr>
        <p:spPr>
          <a:xfrm rot="10800000">
            <a:off x="4100471" y="4438677"/>
            <a:ext cx="937491" cy="203200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4061" y="2903405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+mn-ea"/>
                <a:cs typeface="+mn-cs"/>
              </a:rPr>
              <a:t>Stimulus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8236" y="4042601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+mn-ea"/>
                <a:cs typeface="+mn-cs"/>
              </a:rPr>
              <a:t>Response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86629" y="1930813"/>
            <a:ext cx="1577948" cy="759097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Double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white"/>
                </a:solidFill>
                <a:latin typeface="Calibri" panose="020F0502020204030204"/>
              </a:rPr>
              <a:t>(Dummy)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86629" y="2845189"/>
            <a:ext cx="1577948" cy="759097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Double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white"/>
                </a:solidFill>
                <a:latin typeface="Calibri" panose="020F0502020204030204"/>
              </a:rPr>
              <a:t>(Stub)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386629" y="3869380"/>
            <a:ext cx="1577948" cy="759097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Double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white"/>
                </a:solidFill>
                <a:latin typeface="Calibri" panose="020F0502020204030204"/>
              </a:rPr>
              <a:t>(Mock)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386629" y="4939034"/>
            <a:ext cx="1577948" cy="759097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Double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white"/>
                </a:solidFill>
                <a:latin typeface="Calibri" panose="020F0502020204030204"/>
              </a:rPr>
              <a:t>(Spy)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08961" y="2262757"/>
            <a:ext cx="1752600" cy="746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endCxn id="32" idx="1"/>
          </p:cNvCxnSpPr>
          <p:nvPr/>
        </p:nvCxnSpPr>
        <p:spPr>
          <a:xfrm flipV="1">
            <a:off x="6583893" y="3224738"/>
            <a:ext cx="1802736" cy="2778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6608961" y="4533661"/>
            <a:ext cx="1777668" cy="83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endCxn id="38" idx="1"/>
          </p:cNvCxnSpPr>
          <p:nvPr/>
        </p:nvCxnSpPr>
        <p:spPr>
          <a:xfrm>
            <a:off x="6647029" y="3983835"/>
            <a:ext cx="1739600" cy="2650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580092" y="314470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463615" y="451303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Arc 54"/>
          <p:cNvSpPr/>
          <p:nvPr/>
        </p:nvSpPr>
        <p:spPr>
          <a:xfrm>
            <a:off x="5888109" y="1102785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2636732" y="4671245"/>
            <a:ext cx="6165668" cy="1685109"/>
          </a:xfrm>
          <a:custGeom>
            <a:avLst/>
            <a:gdLst>
              <a:gd name="connsiteX0" fmla="*/ 0 w 6165668"/>
              <a:gd name="connsiteY0" fmla="*/ 0 h 1685109"/>
              <a:gd name="connsiteX1" fmla="*/ 4846320 w 6165668"/>
              <a:gd name="connsiteY1" fmla="*/ 1685109 h 1685109"/>
              <a:gd name="connsiteX2" fmla="*/ 6165668 w 6165668"/>
              <a:gd name="connsiteY2" fmla="*/ 0 h 1685109"/>
              <a:gd name="connsiteX3" fmla="*/ 6165668 w 6165668"/>
              <a:gd name="connsiteY3" fmla="*/ 0 h 16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668" h="1685109">
                <a:moveTo>
                  <a:pt x="0" y="0"/>
                </a:moveTo>
                <a:cubicBezTo>
                  <a:pt x="1909354" y="842554"/>
                  <a:pt x="3818709" y="1685109"/>
                  <a:pt x="4846320" y="1685109"/>
                </a:cubicBezTo>
                <a:cubicBezTo>
                  <a:pt x="5873931" y="1685109"/>
                  <a:pt x="6165668" y="0"/>
                  <a:pt x="6165668" y="0"/>
                </a:cubicBezTo>
                <a:lnTo>
                  <a:pt x="616566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2688984" y="1209054"/>
            <a:ext cx="6230983" cy="2064464"/>
          </a:xfrm>
          <a:custGeom>
            <a:avLst/>
            <a:gdLst>
              <a:gd name="connsiteX0" fmla="*/ 0 w 6230983"/>
              <a:gd name="connsiteY0" fmla="*/ 2064464 h 2064464"/>
              <a:gd name="connsiteX1" fmla="*/ 2194560 w 6230983"/>
              <a:gd name="connsiteY1" fmla="*/ 327104 h 2064464"/>
              <a:gd name="connsiteX2" fmla="*/ 5107577 w 6230983"/>
              <a:gd name="connsiteY2" fmla="*/ 26659 h 2064464"/>
              <a:gd name="connsiteX3" fmla="*/ 6230983 w 6230983"/>
              <a:gd name="connsiteY3" fmla="*/ 692864 h 206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983" h="2064464">
                <a:moveTo>
                  <a:pt x="0" y="2064464"/>
                </a:moveTo>
                <a:cubicBezTo>
                  <a:pt x="671648" y="1365601"/>
                  <a:pt x="1343297" y="666738"/>
                  <a:pt x="2194560" y="327104"/>
                </a:cubicBezTo>
                <a:cubicBezTo>
                  <a:pt x="3045823" y="-12530"/>
                  <a:pt x="4434840" y="-34301"/>
                  <a:pt x="5107577" y="26659"/>
                </a:cubicBezTo>
                <a:cubicBezTo>
                  <a:pt x="5780314" y="87619"/>
                  <a:pt x="6005648" y="390241"/>
                  <a:pt x="6230983" y="69286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3268416" y="1520370"/>
            <a:ext cx="5246602" cy="1818463"/>
          </a:xfrm>
          <a:custGeom>
            <a:avLst/>
            <a:gdLst>
              <a:gd name="connsiteX0" fmla="*/ 0 w 5760720"/>
              <a:gd name="connsiteY0" fmla="*/ 1805401 h 1805401"/>
              <a:gd name="connsiteX1" fmla="*/ 3069771 w 5760720"/>
              <a:gd name="connsiteY1" fmla="*/ 185606 h 1805401"/>
              <a:gd name="connsiteX2" fmla="*/ 5055325 w 5760720"/>
              <a:gd name="connsiteY2" fmla="*/ 159481 h 1805401"/>
              <a:gd name="connsiteX3" fmla="*/ 5760720 w 5760720"/>
              <a:gd name="connsiteY3" fmla="*/ 1295949 h 1805401"/>
              <a:gd name="connsiteX4" fmla="*/ 5760720 w 5760720"/>
              <a:gd name="connsiteY4" fmla="*/ 1295949 h 18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720" h="1805401">
                <a:moveTo>
                  <a:pt x="0" y="1805401"/>
                </a:moveTo>
                <a:cubicBezTo>
                  <a:pt x="1113608" y="1132663"/>
                  <a:pt x="2227217" y="459926"/>
                  <a:pt x="3069771" y="185606"/>
                </a:cubicBezTo>
                <a:cubicBezTo>
                  <a:pt x="3912325" y="-88714"/>
                  <a:pt x="4606833" y="-25576"/>
                  <a:pt x="5055325" y="159481"/>
                </a:cubicBezTo>
                <a:cubicBezTo>
                  <a:pt x="5503817" y="344538"/>
                  <a:pt x="5760720" y="1295949"/>
                  <a:pt x="5760720" y="1295949"/>
                </a:cubicBezTo>
                <a:lnTo>
                  <a:pt x="5760720" y="129594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3141973" y="4635110"/>
            <a:ext cx="5190166" cy="1528720"/>
          </a:xfrm>
          <a:custGeom>
            <a:avLst/>
            <a:gdLst>
              <a:gd name="connsiteX0" fmla="*/ 0 w 5734595"/>
              <a:gd name="connsiteY0" fmla="*/ 0 h 1557900"/>
              <a:gd name="connsiteX1" fmla="*/ 3148149 w 5734595"/>
              <a:gd name="connsiteY1" fmla="*/ 1149531 h 1557900"/>
              <a:gd name="connsiteX2" fmla="*/ 4911635 w 5734595"/>
              <a:gd name="connsiteY2" fmla="*/ 1554480 h 1557900"/>
              <a:gd name="connsiteX3" fmla="*/ 5734595 w 5734595"/>
              <a:gd name="connsiteY3" fmla="*/ 966651 h 1557900"/>
              <a:gd name="connsiteX4" fmla="*/ 5734595 w 5734595"/>
              <a:gd name="connsiteY4" fmla="*/ 966651 h 15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595" h="1557900">
                <a:moveTo>
                  <a:pt x="0" y="0"/>
                </a:moveTo>
                <a:cubicBezTo>
                  <a:pt x="1164771" y="445225"/>
                  <a:pt x="2329543" y="890451"/>
                  <a:pt x="3148149" y="1149531"/>
                </a:cubicBezTo>
                <a:cubicBezTo>
                  <a:pt x="3966755" y="1408611"/>
                  <a:pt x="4480561" y="1584960"/>
                  <a:pt x="4911635" y="1554480"/>
                </a:cubicBezTo>
                <a:cubicBezTo>
                  <a:pt x="5342709" y="1524000"/>
                  <a:pt x="5734595" y="966651"/>
                  <a:pt x="5734595" y="966651"/>
                </a:cubicBezTo>
                <a:lnTo>
                  <a:pt x="5734595" y="966651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4D2C33-ECF7-4B8D-B177-D782FC47770B}"/>
              </a:ext>
            </a:extLst>
          </p:cNvPr>
          <p:cNvSpPr/>
          <p:nvPr/>
        </p:nvSpPr>
        <p:spPr>
          <a:xfrm>
            <a:off x="3141973" y="324501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ED697C-C94A-4646-B6A2-6BF05A03880C}"/>
              </a:ext>
            </a:extLst>
          </p:cNvPr>
          <p:cNvSpPr/>
          <p:nvPr/>
        </p:nvSpPr>
        <p:spPr>
          <a:xfrm>
            <a:off x="3060008" y="444608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EEAC245C-88CC-4CE1-8758-34208D74BBA4}"/>
              </a:ext>
            </a:extLst>
          </p:cNvPr>
          <p:cNvSpPr txBox="1">
            <a:spLocks/>
          </p:cNvSpPr>
          <p:nvPr/>
        </p:nvSpPr>
        <p:spPr>
          <a:xfrm>
            <a:off x="260201" y="6415088"/>
            <a:ext cx="235068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 2021 Fairfield &amp; Company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77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59" grpId="0" animBg="1"/>
      <p:bldP spid="60" grpId="0" animBg="1"/>
      <p:bldP spid="61" grpId="0" animBg="1"/>
      <p:bldP spid="62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 descr="Large skydiving group mid-air">
            <a:extLst>
              <a:ext uri="{FF2B5EF4-FFF2-40B4-BE49-F238E27FC236}">
                <a16:creationId xmlns:a16="http://schemas.microsoft.com/office/drawing/2014/main" id="{0D15E0B5-ACC1-4237-A7D8-9DA82ABD8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8" r="261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19FFD-90ED-4D7E-852B-D3E7EDAD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>
                <a:latin typeface="+mj-lt"/>
              </a:rPr>
              <a:t>Dependency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FB7A1-DB3A-4066-BB98-189243CE9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90000"/>
              </a:lnSpc>
            </a:pPr>
            <a:r>
              <a:rPr lang="en-US" sz="2400"/>
              <a:t>Dependencies can arise in several different ways</a:t>
            </a:r>
            <a:br>
              <a:rPr lang="en-US" sz="2400"/>
            </a:br>
            <a:endParaRPr lang="en-US" sz="2400"/>
          </a:p>
          <a:p>
            <a:pPr indent="-228600" defTabSz="914400">
              <a:lnSpc>
                <a:spcPct val="90000"/>
              </a:lnSpc>
            </a:pPr>
            <a:r>
              <a:rPr lang="en-US" sz="2400"/>
              <a:t>We will look at: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State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Behavior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Inheritance</a:t>
            </a:r>
            <a:br>
              <a:rPr lang="en-US"/>
            </a:br>
            <a:endParaRPr lang="en-US"/>
          </a:p>
          <a:p>
            <a:pPr indent="-228600" defTabSz="914400">
              <a:lnSpc>
                <a:spcPct val="90000"/>
              </a:lnSpc>
            </a:pPr>
            <a:r>
              <a:rPr lang="en-US" sz="2400"/>
              <a:t>Each situation requires a different type of Test Double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64B63-DFC8-46F5-B9FD-36BCA87F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9D52-61B5-4C19-9B81-34F1878B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3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BF0EB-A2CC-4801-9FE0-FECEEA98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2411604"/>
            <a:ext cx="2823275" cy="369819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Dependency Type:  State</a:t>
            </a:r>
            <a:br>
              <a:rPr lang="en-US" sz="3200">
                <a:solidFill>
                  <a:srgbClr val="FFFFFF"/>
                </a:solidFill>
              </a:rPr>
            </a:br>
            <a:br>
              <a:rPr lang="en-US" sz="3200">
                <a:solidFill>
                  <a:srgbClr val="FFFFFF"/>
                </a:solidFill>
              </a:rPr>
            </a:br>
            <a:br>
              <a:rPr lang="en-US" sz="3200">
                <a:solidFill>
                  <a:srgbClr val="FFFFFF"/>
                </a:solidFill>
              </a:rPr>
            </a:br>
            <a:br>
              <a:rPr lang="en-US" sz="32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Test Double type: </a:t>
            </a:r>
            <a:br>
              <a:rPr lang="en-US" sz="28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stub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6F50-CFFD-42D5-948A-91188CF24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9873" y="1014885"/>
            <a:ext cx="3839783" cy="50949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This type of dependency occurs when our uut needs information from something it depends on</a:t>
            </a:r>
            <a:br>
              <a:rPr lang="en-US" sz="2000"/>
            </a:b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We have seen this several times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Order needs information from Warehouse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UmbrellaDecisionEngine needs information from a WeatherForecaster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D6AF3-675C-4A50-9361-F5E2E68D5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014885"/>
            <a:ext cx="3628768" cy="5094909"/>
          </a:xfrm>
        </p:spPr>
        <p:txBody>
          <a:bodyPr>
            <a:normAutofit/>
          </a:bodyPr>
          <a:lstStyle/>
          <a:p>
            <a:r>
              <a:rPr lang="en-US" sz="2000"/>
              <a:t>Design approach:</a:t>
            </a:r>
          </a:p>
          <a:p>
            <a:pPr lvl="1"/>
            <a:r>
              <a:rPr lang="en-US" sz="2000"/>
              <a:t>Depend on an interface</a:t>
            </a:r>
          </a:p>
          <a:p>
            <a:pPr lvl="1"/>
            <a:r>
              <a:rPr lang="en-US" sz="2000"/>
              <a:t>Use dependency injection</a:t>
            </a:r>
            <a:br>
              <a:rPr lang="en-US" sz="2000"/>
            </a:br>
            <a:endParaRPr lang="en-US" sz="2000"/>
          </a:p>
          <a:p>
            <a:r>
              <a:rPr lang="en-US" sz="2000"/>
              <a:t>Testing approach with Mockito:</a:t>
            </a:r>
          </a:p>
          <a:p>
            <a:pPr lvl="1"/>
            <a:r>
              <a:rPr lang="en-US" sz="2000"/>
              <a:t>Mock the interface</a:t>
            </a:r>
          </a:p>
          <a:p>
            <a:pPr lvl="1"/>
            <a:r>
              <a:rPr lang="en-US" sz="2000"/>
              <a:t>Configure the mocked object with behavior</a:t>
            </a:r>
          </a:p>
          <a:p>
            <a:pPr lvl="1"/>
            <a:r>
              <a:rPr lang="en-US" sz="2000"/>
              <a:t>Inject the mocked object into the uut.</a:t>
            </a:r>
          </a:p>
          <a:p>
            <a:pPr lvl="1"/>
            <a:r>
              <a:rPr lang="en-US" sz="2000"/>
              <a:t>Use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assert() </a:t>
            </a:r>
            <a:r>
              <a:rPr lang="en-US" sz="2000"/>
              <a:t>statements to insure that the right result was obtained.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C4B8C-793D-4F15-AD14-0249083D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7698" y="6356350"/>
            <a:ext cx="5687683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0B78-EEEF-4F5C-8D29-B397C7AA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368" y="6356350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242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E52BB-FA1F-4838-8176-823C8A39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600">
                <a:latin typeface="+mj-lt"/>
              </a:rPr>
              <a:t>Verifying State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90DFAC48-D7EC-4167-822A-A818E120B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7708" y="2283014"/>
            <a:ext cx="3605784" cy="36057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644EE3-33A4-491D-B1E0-3CD7750F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880F4-CDA6-4D15-9450-6A208CE9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A65A66-CBA5-4257-A291-EB8D50D78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891" y="2742990"/>
            <a:ext cx="8105401" cy="3197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AC2C80-F9E5-4853-8197-C7868B6DFEF7}"/>
              </a:ext>
            </a:extLst>
          </p:cNvPr>
          <p:cNvSpPr txBox="1"/>
          <p:nvPr/>
        </p:nvSpPr>
        <p:spPr>
          <a:xfrm>
            <a:off x="8793125" y="2126512"/>
            <a:ext cx="1998921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Mock the Interface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96CFC1-B15F-4341-AABD-E7E684CD08CF}"/>
              </a:ext>
            </a:extLst>
          </p:cNvPr>
          <p:cNvCxnSpPr/>
          <p:nvPr/>
        </p:nvCxnSpPr>
        <p:spPr>
          <a:xfrm flipH="1">
            <a:off x="7763185" y="2486700"/>
            <a:ext cx="1029940" cy="107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3E2634-20DD-447F-8DD4-FBCDA7178CAD}"/>
              </a:ext>
            </a:extLst>
          </p:cNvPr>
          <p:cNvSpPr txBox="1"/>
          <p:nvPr/>
        </p:nvSpPr>
        <p:spPr>
          <a:xfrm>
            <a:off x="9549600" y="3185197"/>
            <a:ext cx="1998921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Configure behavior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72492A-0A7F-41A4-AEE2-DAFB43B06404}"/>
              </a:ext>
            </a:extLst>
          </p:cNvPr>
          <p:cNvCxnSpPr>
            <a:cxnSpLocks/>
          </p:cNvCxnSpPr>
          <p:nvPr/>
        </p:nvCxnSpPr>
        <p:spPr>
          <a:xfrm flipH="1">
            <a:off x="8793125" y="3369863"/>
            <a:ext cx="756475" cy="4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9B8794-1B44-4AAB-A6F2-956141078032}"/>
              </a:ext>
            </a:extLst>
          </p:cNvPr>
          <p:cNvSpPr txBox="1"/>
          <p:nvPr/>
        </p:nvSpPr>
        <p:spPr>
          <a:xfrm>
            <a:off x="9540260" y="4287039"/>
            <a:ext cx="2229982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Dependency Injection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B09DD8-42DA-4CDD-98E9-655A0DE166F0}"/>
              </a:ext>
            </a:extLst>
          </p:cNvPr>
          <p:cNvCxnSpPr>
            <a:cxnSpLocks/>
          </p:cNvCxnSpPr>
          <p:nvPr/>
        </p:nvCxnSpPr>
        <p:spPr>
          <a:xfrm flipH="1" flipV="1">
            <a:off x="7657984" y="4210045"/>
            <a:ext cx="1870352" cy="19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BAC33A-720D-4038-B4F9-F82A0DEE0D2A}"/>
              </a:ext>
            </a:extLst>
          </p:cNvPr>
          <p:cNvSpPr txBox="1"/>
          <p:nvPr/>
        </p:nvSpPr>
        <p:spPr>
          <a:xfrm>
            <a:off x="8434608" y="5875252"/>
            <a:ext cx="2743199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Use an assert() statement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A6751A-980C-4397-BDDB-663C3BC43C98}"/>
              </a:ext>
            </a:extLst>
          </p:cNvPr>
          <p:cNvCxnSpPr>
            <a:cxnSpLocks/>
          </p:cNvCxnSpPr>
          <p:nvPr/>
        </p:nvCxnSpPr>
        <p:spPr>
          <a:xfrm flipH="1" flipV="1">
            <a:off x="8931349" y="5459726"/>
            <a:ext cx="920933" cy="39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31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BF0EB-A2CC-4801-9FE0-FECEEA98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2411604"/>
            <a:ext cx="2823275" cy="369819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Dependency Type:  Behavior</a:t>
            </a:r>
            <a:br>
              <a:rPr lang="en-US" sz="3200">
                <a:solidFill>
                  <a:srgbClr val="FFFFFF"/>
                </a:solidFill>
              </a:rPr>
            </a:br>
            <a:br>
              <a:rPr lang="en-US" sz="3200">
                <a:solidFill>
                  <a:srgbClr val="FFFFFF"/>
                </a:solidFill>
              </a:rPr>
            </a:br>
            <a:br>
              <a:rPr lang="en-US" sz="3200">
                <a:solidFill>
                  <a:srgbClr val="FFFFFF"/>
                </a:solidFill>
              </a:rPr>
            </a:br>
            <a:br>
              <a:rPr lang="en-US" sz="32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Test Double type: </a:t>
            </a:r>
            <a:br>
              <a:rPr lang="en-US" sz="28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mock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6F50-CFFD-42D5-948A-91188CF24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9873" y="1014885"/>
            <a:ext cx="3839783" cy="50949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This type of dependency occurs when our uut should call an operation on another object</a:t>
            </a:r>
            <a:br>
              <a:rPr lang="en-US" sz="2000"/>
            </a:b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The test should confirm that the operation was called correctly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D6AF3-675C-4A50-9361-F5E2E68D5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014885"/>
            <a:ext cx="3628768" cy="5094909"/>
          </a:xfrm>
        </p:spPr>
        <p:txBody>
          <a:bodyPr>
            <a:normAutofit/>
          </a:bodyPr>
          <a:lstStyle/>
          <a:p>
            <a:r>
              <a:rPr lang="en-US" sz="2000"/>
              <a:t>Design approach:</a:t>
            </a:r>
          </a:p>
          <a:p>
            <a:pPr lvl="1"/>
            <a:r>
              <a:rPr lang="en-US" sz="2000"/>
              <a:t>Depend on an interface</a:t>
            </a:r>
          </a:p>
          <a:p>
            <a:pPr lvl="1"/>
            <a:r>
              <a:rPr lang="en-US" sz="2000"/>
              <a:t>Use dependency injection</a:t>
            </a:r>
            <a:br>
              <a:rPr lang="en-US" sz="2000"/>
            </a:br>
            <a:endParaRPr lang="en-US" sz="2000"/>
          </a:p>
          <a:p>
            <a:r>
              <a:rPr lang="en-US" sz="2000"/>
              <a:t>Testing approach with Mockito:</a:t>
            </a:r>
          </a:p>
          <a:p>
            <a:pPr lvl="1"/>
            <a:r>
              <a:rPr lang="en-US" sz="2000"/>
              <a:t>Mock the interface</a:t>
            </a:r>
          </a:p>
          <a:p>
            <a:pPr lvl="1"/>
            <a:r>
              <a:rPr lang="en-US" sz="2000"/>
              <a:t>Inject the mocked object into the uut.</a:t>
            </a:r>
          </a:p>
          <a:p>
            <a:pPr lvl="1"/>
            <a:r>
              <a:rPr lang="en-US" sz="2000"/>
              <a:t>Use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verify() </a:t>
            </a:r>
            <a:r>
              <a:rPr lang="en-US" sz="2000"/>
              <a:t>statements to insure that the right method was called.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C4B8C-793D-4F15-AD14-0249083D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7698" y="6356350"/>
            <a:ext cx="5687683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0B78-EEEF-4F5C-8D29-B397C7AA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368" y="6356350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681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E52BB-FA1F-4838-8176-823C8A39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600">
                <a:latin typeface="+mj-lt"/>
              </a:rPr>
              <a:t>Verifying Method Calls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90DFAC48-D7EC-4167-822A-A818E120B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7708" y="2283014"/>
            <a:ext cx="3605784" cy="360578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44C807-A290-4320-9413-D9B3FD7081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161199" y="2607819"/>
            <a:ext cx="7707713" cy="28903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644EE3-33A4-491D-B1E0-3CD7750F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880F4-CDA6-4D15-9450-6A208CE9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09287-9E9A-46AF-9368-19348DFAF802}"/>
              </a:ext>
            </a:extLst>
          </p:cNvPr>
          <p:cNvSpPr txBox="1"/>
          <p:nvPr/>
        </p:nvSpPr>
        <p:spPr>
          <a:xfrm>
            <a:off x="9491578" y="2311387"/>
            <a:ext cx="1998921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Mock the Interface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B5A043-58CE-43E5-9A82-DCAE038F4A23}"/>
              </a:ext>
            </a:extLst>
          </p:cNvPr>
          <p:cNvCxnSpPr>
            <a:cxnSpLocks/>
          </p:cNvCxnSpPr>
          <p:nvPr/>
        </p:nvCxnSpPr>
        <p:spPr>
          <a:xfrm flipH="1">
            <a:off x="8308510" y="2488347"/>
            <a:ext cx="1209200" cy="93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8AC5A6-7D6D-44EB-880B-9163315BB424}"/>
              </a:ext>
            </a:extLst>
          </p:cNvPr>
          <p:cNvSpPr txBox="1"/>
          <p:nvPr/>
        </p:nvSpPr>
        <p:spPr>
          <a:xfrm>
            <a:off x="9517710" y="3961566"/>
            <a:ext cx="2231267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Dependency Injection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38B12-657F-4605-BBD5-35ED6ADACA23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741920" y="3776900"/>
            <a:ext cx="177579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524C25-EA0C-47E2-99E0-C0CB2BF296F2}"/>
              </a:ext>
            </a:extLst>
          </p:cNvPr>
          <p:cNvSpPr txBox="1"/>
          <p:nvPr/>
        </p:nvSpPr>
        <p:spPr>
          <a:xfrm>
            <a:off x="5913709" y="5794642"/>
            <a:ext cx="2743199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Use a verify() statement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620FE8-5BDA-42E4-A7EC-978EADA55728}"/>
              </a:ext>
            </a:extLst>
          </p:cNvPr>
          <p:cNvCxnSpPr>
            <a:cxnSpLocks/>
          </p:cNvCxnSpPr>
          <p:nvPr/>
        </p:nvCxnSpPr>
        <p:spPr>
          <a:xfrm flipH="1" flipV="1">
            <a:off x="5635535" y="5217230"/>
            <a:ext cx="1222465" cy="57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E52BB-FA1F-4838-8176-823C8A39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600">
                <a:latin typeface="+mj-lt"/>
              </a:rPr>
              <a:t>Verifying Method Not Called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90DFAC48-D7EC-4167-822A-A818E120B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00277" y="2157941"/>
            <a:ext cx="3605784" cy="36057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644EE3-33A4-491D-B1E0-3CD7750F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880F4-CDA6-4D15-9450-6A208CE9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A8B861-62E0-4A7B-A591-504DCBD1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62" y="2157941"/>
            <a:ext cx="8262115" cy="34247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5C902D-EEA4-4AD6-B679-8B6504B9EE94}"/>
              </a:ext>
            </a:extLst>
          </p:cNvPr>
          <p:cNvSpPr txBox="1"/>
          <p:nvPr/>
        </p:nvSpPr>
        <p:spPr>
          <a:xfrm>
            <a:off x="5793457" y="2718347"/>
            <a:ext cx="1998921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Mock the Interface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2DF1F1-AE44-4B0A-8007-3CE21BFCF0C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50081" y="2903013"/>
            <a:ext cx="1343376" cy="361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478A4A-8A86-46B4-B0B6-63F50731F460}"/>
              </a:ext>
            </a:extLst>
          </p:cNvPr>
          <p:cNvSpPr txBox="1"/>
          <p:nvPr/>
        </p:nvSpPr>
        <p:spPr>
          <a:xfrm>
            <a:off x="5655295" y="4017417"/>
            <a:ext cx="2231267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Dependency Injection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5FB85E-FA47-4AE2-9D4B-CCE5A49B958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879505" y="3832751"/>
            <a:ext cx="177579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F9909A-B4B5-4A97-A898-C9E953D055A9}"/>
              </a:ext>
            </a:extLst>
          </p:cNvPr>
          <p:cNvSpPr txBox="1"/>
          <p:nvPr/>
        </p:nvSpPr>
        <p:spPr>
          <a:xfrm>
            <a:off x="2051294" y="5850493"/>
            <a:ext cx="2743199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Use a verify() statement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C7A8E4-B946-4598-A926-5FFCAAC2377D}"/>
              </a:ext>
            </a:extLst>
          </p:cNvPr>
          <p:cNvCxnSpPr>
            <a:cxnSpLocks/>
          </p:cNvCxnSpPr>
          <p:nvPr/>
        </p:nvCxnSpPr>
        <p:spPr>
          <a:xfrm flipH="1" flipV="1">
            <a:off x="1773120" y="5273081"/>
            <a:ext cx="1222466" cy="57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BF0EB-A2CC-4801-9FE0-FECEEA98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63" y="2305278"/>
            <a:ext cx="3061670" cy="4212480"/>
          </a:xfrm>
        </p:spPr>
        <p:txBody>
          <a:bodyPr anchor="t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Dependency Type:  Inheritance</a:t>
            </a:r>
            <a:br>
              <a:rPr lang="en-US" sz="3200">
                <a:solidFill>
                  <a:srgbClr val="FFFFFF"/>
                </a:solidFill>
              </a:rPr>
            </a:br>
            <a:br>
              <a:rPr lang="en-US" sz="3200">
                <a:solidFill>
                  <a:srgbClr val="FFFFFF"/>
                </a:solidFill>
              </a:rPr>
            </a:br>
            <a:br>
              <a:rPr lang="en-US" sz="3200">
                <a:solidFill>
                  <a:srgbClr val="FFFFFF"/>
                </a:solidFill>
              </a:rPr>
            </a:br>
            <a:br>
              <a:rPr lang="en-US" sz="32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Test Double type: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spy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6F50-CFFD-42D5-948A-91188CF24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9873" y="1014885"/>
            <a:ext cx="3839783" cy="50949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This type of dependency occurs when  the uut is created from a subclass</a:t>
            </a:r>
            <a:br>
              <a:rPr lang="en-US" sz="2000"/>
            </a:b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The uut inherits the implementation of a (complicated) operation</a:t>
            </a:r>
            <a:br>
              <a:rPr lang="en-US" sz="2000"/>
            </a:b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The uut uses the results of the inherited operation in one or more of its methods</a:t>
            </a:r>
            <a:br>
              <a:rPr lang="en-US" sz="2000"/>
            </a:b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In order to test, we need to control the return value from the inherited (complicated) operation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D6AF3-675C-4A50-9361-F5E2E68D5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014885"/>
            <a:ext cx="3628768" cy="5094909"/>
          </a:xfrm>
        </p:spPr>
        <p:txBody>
          <a:bodyPr>
            <a:normAutofit/>
          </a:bodyPr>
          <a:lstStyle/>
          <a:p>
            <a:r>
              <a:rPr lang="en-US" sz="2000"/>
              <a:t>Design approach:</a:t>
            </a:r>
          </a:p>
          <a:p>
            <a:pPr lvl="1"/>
            <a:r>
              <a:rPr lang="en-US" sz="2000"/>
              <a:t>Don’t design this way!</a:t>
            </a:r>
          </a:p>
          <a:p>
            <a:pPr lvl="1"/>
            <a:r>
              <a:rPr lang="en-US" sz="2000"/>
              <a:t>But you will encounter this in legacy code</a:t>
            </a:r>
            <a:br>
              <a:rPr lang="en-US" sz="2000"/>
            </a:br>
            <a:endParaRPr lang="en-US" sz="2000"/>
          </a:p>
          <a:p>
            <a:r>
              <a:rPr lang="en-US" sz="2000"/>
              <a:t>Testing approach with Mockito:</a:t>
            </a:r>
          </a:p>
          <a:p>
            <a:pPr lvl="1"/>
            <a:r>
              <a:rPr lang="en-US" sz="2000"/>
              <a:t>Spy the uut Class</a:t>
            </a:r>
          </a:p>
          <a:p>
            <a:pPr lvl="1"/>
            <a:r>
              <a:rPr lang="en-US" sz="2000"/>
              <a:t>Configure the spy with behavior</a:t>
            </a:r>
          </a:p>
          <a:p>
            <a:pPr lvl="1"/>
            <a:r>
              <a:rPr lang="en-US" sz="2000"/>
              <a:t>Use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verify()or assert() </a:t>
            </a:r>
            <a:r>
              <a:rPr lang="en-US" sz="2000"/>
              <a:t>statements as necessary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C4B8C-793D-4F15-AD14-0249083D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7698" y="6356350"/>
            <a:ext cx="5687683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0B78-EEEF-4F5C-8D29-B397C7AA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368" y="6356350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533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78CB-2DDB-435F-856E-9DEB1991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Inheriting Behavior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2E33B-06AE-417F-B101-3218A8D82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2021 Fairfield &amp; Company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0D23B-4331-4F9D-AD31-3F3F171A5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1E5A6-E775-4F16-B528-B18C6C7CAF6C}"/>
              </a:ext>
            </a:extLst>
          </p:cNvPr>
          <p:cNvSpPr/>
          <p:nvPr/>
        </p:nvSpPr>
        <p:spPr>
          <a:xfrm>
            <a:off x="609600" y="2048281"/>
            <a:ext cx="3009014" cy="1382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GithubUser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userName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getRepos()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F48F4B-BEE2-4A6C-A9A1-1CE8D3B6681D}"/>
              </a:ext>
            </a:extLst>
          </p:cNvPr>
          <p:cNvCxnSpPr/>
          <p:nvPr/>
        </p:nvCxnSpPr>
        <p:spPr>
          <a:xfrm>
            <a:off x="588335" y="2473586"/>
            <a:ext cx="30302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78B927-11E3-4A58-94A2-5E4540A42764}"/>
              </a:ext>
            </a:extLst>
          </p:cNvPr>
          <p:cNvCxnSpPr/>
          <p:nvPr/>
        </p:nvCxnSpPr>
        <p:spPr>
          <a:xfrm>
            <a:off x="609600" y="2966228"/>
            <a:ext cx="30302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F8EDCA-71EB-4685-90D3-112659B7DC18}"/>
              </a:ext>
            </a:extLst>
          </p:cNvPr>
          <p:cNvSpPr/>
          <p:nvPr/>
        </p:nvSpPr>
        <p:spPr>
          <a:xfrm>
            <a:off x="609600" y="4352003"/>
            <a:ext cx="3009014" cy="1382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PrivilegedGithubUser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(static) minRepos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isSuperUser()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F03BF9-743A-49F5-9F91-B788D61D3F06}"/>
              </a:ext>
            </a:extLst>
          </p:cNvPr>
          <p:cNvCxnSpPr/>
          <p:nvPr/>
        </p:nvCxnSpPr>
        <p:spPr>
          <a:xfrm>
            <a:off x="588335" y="4777308"/>
            <a:ext cx="30302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69C3A9-0637-4778-98A2-ACCCEFCB91FB}"/>
              </a:ext>
            </a:extLst>
          </p:cNvPr>
          <p:cNvCxnSpPr/>
          <p:nvPr/>
        </p:nvCxnSpPr>
        <p:spPr>
          <a:xfrm>
            <a:off x="609600" y="5269950"/>
            <a:ext cx="30302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031CE97-FA50-4A1D-ADAD-2426601EE9DA}"/>
              </a:ext>
            </a:extLst>
          </p:cNvPr>
          <p:cNvSpPr/>
          <p:nvPr/>
        </p:nvSpPr>
        <p:spPr>
          <a:xfrm>
            <a:off x="1800446" y="3430513"/>
            <a:ext cx="350875" cy="294207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4C76DE-1578-4D71-BE1D-C92052E412C7}"/>
              </a:ext>
            </a:extLst>
          </p:cNvPr>
          <p:cNvCxnSpPr>
            <a:stCxn id="14" idx="3"/>
          </p:cNvCxnSpPr>
          <p:nvPr/>
        </p:nvCxnSpPr>
        <p:spPr>
          <a:xfrm flipH="1">
            <a:off x="1970567" y="3724720"/>
            <a:ext cx="5317" cy="623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5A4DE2-A941-4DD3-92BC-9D36BB67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374" y="2019927"/>
            <a:ext cx="7687670" cy="3909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250E74-C9CF-4FA8-BD1F-084790F7B3AA}"/>
              </a:ext>
            </a:extLst>
          </p:cNvPr>
          <p:cNvSpPr/>
          <p:nvPr/>
        </p:nvSpPr>
        <p:spPr>
          <a:xfrm>
            <a:off x="4710223" y="5029200"/>
            <a:ext cx="7224821" cy="7050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81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E52BB-FA1F-4838-8176-823C8A39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600">
                <a:latin typeface="+mj-lt"/>
              </a:rPr>
              <a:t>The Test I’d Like to Write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90DFAC48-D7EC-4167-822A-A818E120B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7708" y="2283014"/>
            <a:ext cx="3605784" cy="36057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644EE3-33A4-491D-B1E0-3CD7750F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880F4-CDA6-4D15-9450-6A208CE9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CBF10A-2ED0-4954-98EE-9D8C9ED24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492" y="3092933"/>
            <a:ext cx="8248457" cy="20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5675-E6BC-4333-9935-AFAF9C10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 algn="ctr"/>
            <a:r>
              <a:rPr lang="en-US"/>
              <a:t>Unit Testing 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6356F-B033-40A6-9B30-B38C31DB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/>
              <a:t>Testing only the functionality you should test</a:t>
            </a:r>
            <a:br>
              <a:rPr lang="en-US"/>
            </a:br>
            <a:endParaRPr lang="en-US"/>
          </a:p>
          <a:p>
            <a:r>
              <a:rPr lang="en-US"/>
              <a:t>Isolating the thing you want to test from the things it needs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ow To Set Yourself Apart When Applying For A Digital Marketing Job">
            <a:extLst>
              <a:ext uri="{FF2B5EF4-FFF2-40B4-BE49-F238E27FC236}">
                <a16:creationId xmlns:a16="http://schemas.microsoft.com/office/drawing/2014/main" id="{55BB51A7-39B5-424E-87D5-D3CEF4B07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173033"/>
            <a:ext cx="6019331" cy="45086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64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A8C13-C471-49D0-8BE0-DEFFD2FD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Examining the Super Class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60359-0B9C-4918-8ADF-8D740ED5F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(C) 2021 Fairfield &amp; Company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A2DD57-DEE5-4488-8F6D-26C7ECAD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65" y="390832"/>
            <a:ext cx="10212689" cy="45191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D4965-4C0C-48AE-8639-8470BFE7C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9DF64695-0373-422F-A1C5-A3981137F1D5}" type="slidenum">
              <a:rPr lang="en-US" sz="11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20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4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876" y="673956"/>
            <a:ext cx="4343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The Trap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56" y="3048001"/>
            <a:ext cx="3955594" cy="25645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09" r="38741"/>
          <a:stretch/>
        </p:blipFill>
        <p:spPr bwMode="auto">
          <a:xfrm>
            <a:off x="6450725" y="1"/>
            <a:ext cx="4391369" cy="5612543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6"/>
          <p:cNvGrpSpPr/>
          <p:nvPr/>
        </p:nvGrpSpPr>
        <p:grpSpPr>
          <a:xfrm>
            <a:off x="1047307" y="3428056"/>
            <a:ext cx="3207268" cy="1675644"/>
            <a:chOff x="5769321" y="6786023"/>
            <a:chExt cx="2486468" cy="2820194"/>
          </a:xfrm>
        </p:grpSpPr>
        <p:sp>
          <p:nvSpPr>
            <p:cNvPr id="8" name="TextBox 7"/>
            <p:cNvSpPr txBox="1"/>
            <p:nvPr/>
          </p:nvSpPr>
          <p:spPr>
            <a:xfrm>
              <a:off x="5969789" y="7294390"/>
              <a:ext cx="2286000" cy="202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prstClr val="black"/>
                  </a:solidFill>
                  <a:latin typeface="Calibri"/>
                </a:rPr>
                <a:t>We are not testing the super class code!</a:t>
              </a:r>
              <a:endParaRPr lang="en-US" sz="2400" dirty="0">
                <a:solidFill>
                  <a:prstClr val="black"/>
                </a:solidFill>
                <a:latin typeface="Calibri"/>
              </a:endParaRPr>
            </a:p>
            <a:p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rot="5400000">
              <a:off x="4360415" y="8195723"/>
              <a:ext cx="2819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770114" y="6786023"/>
              <a:ext cx="2286000" cy="15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24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976E5-ED87-4CC5-8E50-1C8BEA26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Back to Basics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6493-AF8A-418C-9BE1-2BE93F0D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We did not write the super class code.</a:t>
            </a:r>
            <a:br>
              <a:rPr lang="en-US" sz="2200"/>
            </a:br>
            <a:endParaRPr lang="en-US" sz="2200"/>
          </a:p>
          <a:p>
            <a:pPr>
              <a:lnSpc>
                <a:spcPct val="90000"/>
              </a:lnSpc>
            </a:pPr>
            <a:r>
              <a:rPr lang="en-US" sz="2200"/>
              <a:t>It is not our job to test it.</a:t>
            </a:r>
            <a:br>
              <a:rPr lang="en-US" sz="2200"/>
            </a:br>
            <a:endParaRPr lang="en-US" sz="2200"/>
          </a:p>
          <a:p>
            <a:pPr>
              <a:lnSpc>
                <a:spcPct val="90000"/>
              </a:lnSpc>
            </a:pPr>
            <a:r>
              <a:rPr lang="en-US" sz="2200"/>
              <a:t>We need a way to control the return value of the inherited operation</a:t>
            </a:r>
            <a:br>
              <a:rPr lang="en-US" sz="2200"/>
            </a:br>
            <a:endParaRPr lang="en-US" sz="2200"/>
          </a:p>
          <a:p>
            <a:pPr>
              <a:lnSpc>
                <a:spcPct val="90000"/>
              </a:lnSpc>
            </a:pPr>
            <a:r>
              <a:rPr lang="en-US" sz="2200"/>
              <a:t>We do this with a </a:t>
            </a:r>
            <a:r>
              <a:rPr lang="en-US" sz="2200" i="1"/>
              <a:t>spy</a:t>
            </a:r>
          </a:p>
        </p:txBody>
      </p:sp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3E0A161-0A55-44E4-8D05-EA154C5A8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54" r="16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8A00D-C616-4417-BB23-BF9C2ECB7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2021 Fairfield &amp;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BCADA-DD0F-4B3E-8C02-C772BAA0E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F64695-0373-422F-A1C5-A3981137F1D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2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E52BB-FA1F-4838-8176-823C8A39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600">
                <a:latin typeface="+mj-lt"/>
              </a:rPr>
              <a:t>Setting Up the Spy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90DFAC48-D7EC-4167-822A-A818E120B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4666" y="1382032"/>
            <a:ext cx="2126911" cy="212691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644EE3-33A4-491D-B1E0-3CD7750F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880F4-CDA6-4D15-9450-6A208CE9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741567-B3B4-44D6-9606-23D72AFDE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120" y="3560393"/>
            <a:ext cx="10386755" cy="2126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97BDF0-52C5-485E-9B60-DA40E5C26263}"/>
              </a:ext>
            </a:extLst>
          </p:cNvPr>
          <p:cNvSpPr txBox="1"/>
          <p:nvPr/>
        </p:nvSpPr>
        <p:spPr>
          <a:xfrm>
            <a:off x="9549600" y="5308653"/>
            <a:ext cx="1370037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Spy the uut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C2BFEC-C703-4C36-9EA4-647C2E87CF9F}"/>
              </a:ext>
            </a:extLst>
          </p:cNvPr>
          <p:cNvCxnSpPr>
            <a:cxnSpLocks/>
          </p:cNvCxnSpPr>
          <p:nvPr/>
        </p:nvCxnSpPr>
        <p:spPr>
          <a:xfrm flipH="1" flipV="1">
            <a:off x="7599200" y="4827181"/>
            <a:ext cx="1950400" cy="63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A72658-8E46-4B19-BF65-D2DDDB69BC29}"/>
              </a:ext>
            </a:extLst>
          </p:cNvPr>
          <p:cNvSpPr txBox="1"/>
          <p:nvPr/>
        </p:nvSpPr>
        <p:spPr>
          <a:xfrm>
            <a:off x="5913709" y="5794642"/>
            <a:ext cx="3028272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Configure behavior in the Spy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62956F-C1C0-4DCB-B76E-7235FA99E137}"/>
              </a:ext>
            </a:extLst>
          </p:cNvPr>
          <p:cNvCxnSpPr>
            <a:cxnSpLocks/>
          </p:cNvCxnSpPr>
          <p:nvPr/>
        </p:nvCxnSpPr>
        <p:spPr>
          <a:xfrm flipH="1" flipV="1">
            <a:off x="5635535" y="5217230"/>
            <a:ext cx="1222465" cy="57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4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E52BB-FA1F-4838-8176-823C8A39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600">
                <a:latin typeface="+mj-lt"/>
              </a:rPr>
              <a:t>Using the Spy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90DFAC48-D7EC-4167-822A-A818E120B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4666" y="1382032"/>
            <a:ext cx="2126911" cy="212691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644EE3-33A4-491D-B1E0-3CD7750F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880F4-CDA6-4D15-9450-6A208CE9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FF3BF4-05A8-476C-8BBD-DEDC950C7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13" y="3508943"/>
            <a:ext cx="98583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8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 flipH="1">
            <a:off x="9381362" y="4191000"/>
            <a:ext cx="2667002" cy="2667000"/>
          </a:xfrm>
          <a:prstGeom prst="rtTriangl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Isosceles Triangle 4"/>
          <p:cNvSpPr/>
          <p:nvPr/>
        </p:nvSpPr>
        <p:spPr>
          <a:xfrm rot="18900000">
            <a:off x="8231803" y="4024684"/>
            <a:ext cx="3800507" cy="1745215"/>
          </a:xfrm>
          <a:custGeom>
            <a:avLst/>
            <a:gdLst/>
            <a:ahLst/>
            <a:cxnLst/>
            <a:rect l="l" t="t" r="r" b="b"/>
            <a:pathLst>
              <a:path w="6672289" h="3063954">
                <a:moveTo>
                  <a:pt x="6664138" y="3055803"/>
                </a:moveTo>
                <a:lnTo>
                  <a:pt x="6672289" y="3063954"/>
                </a:lnTo>
                <a:lnTo>
                  <a:pt x="0" y="3063953"/>
                </a:lnTo>
                <a:lnTo>
                  <a:pt x="29949" y="3034005"/>
                </a:lnTo>
                <a:cubicBezTo>
                  <a:pt x="190915" y="3032722"/>
                  <a:pt x="351051" y="2969535"/>
                  <a:pt x="474035" y="2846551"/>
                </a:cubicBezTo>
                <a:lnTo>
                  <a:pt x="3320585" y="0"/>
                </a:lnTo>
                <a:lnTo>
                  <a:pt x="6189443" y="2868858"/>
                </a:lnTo>
                <a:cubicBezTo>
                  <a:pt x="6320246" y="2999661"/>
                  <a:pt x="6493076" y="3062822"/>
                  <a:pt x="6664138" y="3055803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50000"/>
                </a:schemeClr>
              </a:gs>
              <a:gs pos="12000">
                <a:schemeClr val="bg2">
                  <a:lumMod val="25000"/>
                </a:schemeClr>
              </a:gs>
              <a:gs pos="20000">
                <a:schemeClr val="bg2">
                  <a:lumMod val="50000"/>
                </a:schemeClr>
              </a:gs>
              <a:gs pos="60000">
                <a:schemeClr val="bg2">
                  <a:lumMod val="90000"/>
                </a:schemeClr>
              </a:gs>
              <a:gs pos="71000">
                <a:schemeClr val="bg2">
                  <a:lumMod val="50000"/>
                </a:schemeClr>
              </a:gs>
              <a:gs pos="99000">
                <a:schemeClr val="bg2">
                  <a:lumMod val="25000"/>
                </a:schemeClr>
              </a:gs>
              <a:gs pos="87000">
                <a:schemeClr val="bg2">
                  <a:lumMod val="25000"/>
                </a:schemeClr>
              </a:gs>
              <a:gs pos="100000">
                <a:srgbClr val="EAEAEA"/>
              </a:gs>
            </a:gsLst>
            <a:lin ang="16200000" scaled="0"/>
            <a:tileRect/>
          </a:gradFill>
          <a:ln>
            <a:noFill/>
          </a:ln>
          <a:effectLst>
            <a:outerShdw blurRad="190500" dist="38100" dir="2700000" sx="104000" sy="104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 rot="18972589">
            <a:off x="10261843" y="5758699"/>
            <a:ext cx="1782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Calibri"/>
              </a:rPr>
              <a:t>THANK YOU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144E289-5DF2-4847-B959-103D16FF2E0F}"/>
              </a:ext>
            </a:extLst>
          </p:cNvPr>
          <p:cNvSpPr txBox="1">
            <a:spLocks noGrp="1"/>
          </p:cNvSpPr>
          <p:nvPr/>
        </p:nvSpPr>
        <p:spPr>
          <a:xfrm>
            <a:off x="361507" y="471259"/>
            <a:ext cx="12344198" cy="284847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  <a:scene3d>
              <a:camera prst="perspectiveContrastingRightFacing">
                <a:rot lat="602308" lon="19877993" rev="0"/>
              </a:camera>
              <a:lightRig rig="balanced" dir="t"/>
            </a:scene3d>
            <a:sp3d extrusionH="381000" prstMaterial="softEdge">
              <a:bevelT w="38100" h="38100"/>
              <a:extrusionClr>
                <a:schemeClr val="tx2">
                  <a:lumMod val="60000"/>
                  <a:lumOff val="40000"/>
                </a:schemeClr>
              </a:extrusion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90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Franklin Gothic Demi Cond" pitchFamily="34" charset="0"/>
              </a:rPr>
              <a:t>Questions?</a:t>
            </a:r>
            <a:endParaRPr lang="en-US" sz="199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Franklin Gothic Demi Cond" pitchFamily="34" charset="0"/>
            </a:endParaRP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AD3DD74-BEF9-417E-AE7C-AD0B2113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69036" y="3538268"/>
            <a:ext cx="3766314" cy="2848473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6381FB9E-6E8A-474C-8B8A-D5D058A59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12860" y="3050668"/>
            <a:ext cx="3468502" cy="346850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D482550-2D80-43E4-BDAE-A11FA627E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1860" y="3538270"/>
            <a:ext cx="3114631" cy="32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ACA93-39A4-41FF-95DB-1270D91C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Unit Tests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72694-886B-44D8-814C-8275579C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Figuring out what you are going to unit test is difficult!</a:t>
            </a:r>
            <a:br>
              <a:rPr lang="en-US"/>
            </a:br>
            <a:endParaRPr lang="en-US"/>
          </a:p>
          <a:p>
            <a:r>
              <a:rPr lang="en-US"/>
              <a:t>A unit test should only test: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ONE</a:t>
            </a:r>
            <a:r>
              <a:rPr lang="en-US"/>
              <a:t> execution path</a:t>
            </a:r>
          </a:p>
          <a:p>
            <a:pPr lvl="1"/>
            <a:r>
              <a:rPr lang="en-US"/>
              <a:t>In </a:t>
            </a:r>
            <a:r>
              <a:rPr lang="en-US">
                <a:solidFill>
                  <a:srgbClr val="C00000"/>
                </a:solidFill>
              </a:rPr>
              <a:t>ONE</a:t>
            </a:r>
            <a:r>
              <a:rPr lang="en-US"/>
              <a:t> method</a:t>
            </a:r>
          </a:p>
          <a:p>
            <a:pPr lvl="1"/>
            <a:r>
              <a:rPr lang="en-US"/>
              <a:t>In </a:t>
            </a:r>
            <a:r>
              <a:rPr lang="en-US">
                <a:solidFill>
                  <a:srgbClr val="C00000"/>
                </a:solidFill>
              </a:rPr>
              <a:t>ONE</a:t>
            </a:r>
            <a:r>
              <a:rPr lang="en-US"/>
              <a:t> class</a:t>
            </a:r>
            <a:br>
              <a:rPr lang="en-US"/>
            </a:br>
            <a:endParaRPr lang="en-US"/>
          </a:p>
          <a:p>
            <a:r>
              <a:rPr lang="en-US"/>
              <a:t>A Unit Test </a:t>
            </a:r>
            <a:r>
              <a:rPr lang="en-US" u="sng"/>
              <a:t>you write </a:t>
            </a:r>
            <a:r>
              <a:rPr lang="en-US"/>
              <a:t>should only be testing code </a:t>
            </a:r>
            <a:r>
              <a:rPr lang="en-US" u="sng"/>
              <a:t>you wrote </a:t>
            </a:r>
            <a:r>
              <a:rPr lang="en-US"/>
              <a:t>unless:</a:t>
            </a:r>
          </a:p>
          <a:p>
            <a:pPr lvl="1"/>
            <a:r>
              <a:rPr lang="en-US"/>
              <a:t>You are pair programming</a:t>
            </a:r>
          </a:p>
          <a:p>
            <a:pPr lvl="1"/>
            <a:r>
              <a:rPr lang="en-US"/>
              <a:t>You are fixing a reported defect in legacy code</a:t>
            </a:r>
          </a:p>
          <a:p>
            <a:pPr lvl="1"/>
            <a:r>
              <a:rPr lang="en-US"/>
              <a:t>You are refactoring legacy code</a:t>
            </a:r>
          </a:p>
        </p:txBody>
      </p:sp>
    </p:spTree>
    <p:extLst>
      <p:ext uri="{BB962C8B-B14F-4D97-AF65-F5344CB8AC3E}">
        <p14:creationId xmlns:p14="http://schemas.microsoft.com/office/powerpoint/2010/main" val="323146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7178B8-E236-42C7-95B7-F7E5C909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Test?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F6061-4D4D-45D1-89E9-7F36CCA92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00B0F0"/>
                </a:solidFill>
              </a:rPr>
              <a:t>The requirement</a:t>
            </a:r>
            <a:r>
              <a:rPr lang="en-US"/>
              <a:t>:  fill an Order if stock is available</a:t>
            </a:r>
            <a:br>
              <a:rPr lang="en-US"/>
            </a:br>
            <a:endParaRPr lang="en-US"/>
          </a:p>
          <a:p>
            <a:r>
              <a:rPr lang="en-US">
                <a:solidFill>
                  <a:srgbClr val="00B0F0"/>
                </a:solidFill>
              </a:rPr>
              <a:t>Acceptance criteria</a:t>
            </a:r>
            <a:r>
              <a:rPr lang="en-US"/>
              <a:t>:</a:t>
            </a:r>
          </a:p>
          <a:p>
            <a:pPr lvl="1"/>
            <a:r>
              <a:rPr lang="en-US"/>
              <a:t>If there is sufficient stock:</a:t>
            </a:r>
          </a:p>
          <a:p>
            <a:pPr lvl="2"/>
            <a:r>
              <a:rPr lang="en-US"/>
              <a:t>The order status should be “FILLED”</a:t>
            </a:r>
          </a:p>
          <a:p>
            <a:pPr lvl="2"/>
            <a:r>
              <a:rPr lang="en-US"/>
              <a:t>The Order should be for the correct Product and quantity</a:t>
            </a:r>
          </a:p>
          <a:p>
            <a:pPr lvl="2"/>
            <a:r>
              <a:rPr lang="en-US"/>
              <a:t>The Warehouse stock of the product should be reduced by the amount used to fill the order</a:t>
            </a:r>
            <a:br>
              <a:rPr lang="en-US"/>
            </a:br>
            <a:endParaRPr lang="en-US"/>
          </a:p>
          <a:p>
            <a:pPr lvl="1"/>
            <a:r>
              <a:rPr lang="en-US"/>
              <a:t>If there is insufficient stock:</a:t>
            </a:r>
          </a:p>
          <a:p>
            <a:pPr lvl="2"/>
            <a:r>
              <a:rPr lang="en-US"/>
              <a:t>The Order status should be “BACKORDER”</a:t>
            </a:r>
          </a:p>
          <a:p>
            <a:pPr lvl="2"/>
            <a:r>
              <a:rPr lang="en-US"/>
              <a:t>The Warehouse stock of the Product should not be changed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493B1-7A58-43C1-9D1B-22D252802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4472" y="1908622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The Domain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D0A5F8-E49D-486E-B298-2988C733E817}"/>
              </a:ext>
            </a:extLst>
          </p:cNvPr>
          <p:cNvSpPr/>
          <p:nvPr/>
        </p:nvSpPr>
        <p:spPr>
          <a:xfrm>
            <a:off x="6950893" y="3059660"/>
            <a:ext cx="1264596" cy="750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B5D84-E538-4049-BEC8-1590C613A151}"/>
              </a:ext>
            </a:extLst>
          </p:cNvPr>
          <p:cNvSpPr/>
          <p:nvPr/>
        </p:nvSpPr>
        <p:spPr>
          <a:xfrm>
            <a:off x="8756184" y="4085664"/>
            <a:ext cx="1264596" cy="750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995F83-4305-4820-96CF-D5862F5DD27F}"/>
              </a:ext>
            </a:extLst>
          </p:cNvPr>
          <p:cNvSpPr/>
          <p:nvPr/>
        </p:nvSpPr>
        <p:spPr>
          <a:xfrm>
            <a:off x="10190482" y="3053697"/>
            <a:ext cx="1264596" cy="750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6AE590-BC63-4EBF-ABD7-9089A8814697}"/>
              </a:ext>
            </a:extLst>
          </p:cNvPr>
          <p:cNvSpPr/>
          <p:nvPr/>
        </p:nvSpPr>
        <p:spPr>
          <a:xfrm>
            <a:off x="6950893" y="4084291"/>
            <a:ext cx="1264596" cy="750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LineItem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767BDD-AF7B-490C-BBA0-4B4D72AB07E0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7583191" y="3810265"/>
            <a:ext cx="0" cy="2740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475197-C66B-40A0-B51F-F116465D0D09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8215489" y="4459594"/>
            <a:ext cx="540695" cy="1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3019B4-38BE-43A2-8A9F-290CEAEF2EB2}"/>
              </a:ext>
            </a:extLst>
          </p:cNvPr>
          <p:cNvCxnSpPr>
            <a:stCxn id="9" idx="1"/>
            <a:endCxn id="8" idx="0"/>
          </p:cNvCxnSpPr>
          <p:nvPr/>
        </p:nvCxnSpPr>
        <p:spPr>
          <a:xfrm flipH="1">
            <a:off x="9388482" y="3429000"/>
            <a:ext cx="802000" cy="656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EE9BBE-3F03-4355-B71E-A5E1C7AB55C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215489" y="3429000"/>
            <a:ext cx="1974993" cy="5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7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6DC94-CF59-482C-8EF7-FA89B6AF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5011"/>
            <a:ext cx="3629555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Order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F434-C1CE-4C9D-80D9-CEC99E9B0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1967" y="2965592"/>
            <a:ext cx="3510662" cy="29873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We built a testing seam in the Order Class</a:t>
            </a:r>
          </a:p>
          <a:p>
            <a:pPr lvl="1"/>
            <a:r>
              <a:rPr lang="en-US"/>
              <a:t>The dependency is on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IWarehouse</a:t>
            </a:r>
            <a:br>
              <a:rPr lang="en-US"/>
            </a:br>
            <a:endParaRPr lang="en-US"/>
          </a:p>
          <a:p>
            <a:pPr lvl="1"/>
            <a:r>
              <a:rPr lang="en-US"/>
              <a:t>We used setter injection (not shown)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ABE4AA-B590-457D-87BA-D401C46C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054" y="1536296"/>
            <a:ext cx="6107166" cy="41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0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4C5F87FD-7BCC-400D-8AF8-2E974F58A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735" y="1479674"/>
            <a:ext cx="4114800" cy="411480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3B8FBB-DC88-4CF1-98EB-EF8A4C281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38" y="1605064"/>
            <a:ext cx="6586189" cy="4571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226A47-502A-4B25-9239-6E1F3493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First Test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9015A-65F7-43E2-A737-6827C1AF5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073B7-1BBA-4169-A26F-D73A1A92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1BE2C-BF20-4C31-96A2-D3B86E15B399}"/>
              </a:ext>
            </a:extLst>
          </p:cNvPr>
          <p:cNvSpPr txBox="1"/>
          <p:nvPr/>
        </p:nvSpPr>
        <p:spPr>
          <a:xfrm>
            <a:off x="988864" y="6035158"/>
            <a:ext cx="329173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 you see the problem?</a:t>
            </a:r>
          </a:p>
        </p:txBody>
      </p:sp>
    </p:spTree>
    <p:extLst>
      <p:ext uri="{BB962C8B-B14F-4D97-AF65-F5344CB8AC3E}">
        <p14:creationId xmlns:p14="http://schemas.microsoft.com/office/powerpoint/2010/main" val="415686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C5E72-226D-446A-8B9A-478C81B4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000">
                <a:latin typeface="+mj-lt"/>
              </a:rPr>
              <a:t>Recommended Steps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50D5-0380-4CEB-AC44-1F7279945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452" y="2872899"/>
            <a:ext cx="4833256" cy="3320668"/>
          </a:xfrm>
        </p:spPr>
        <p:txBody>
          <a:bodyPr vert="horz" lIns="91440" tIns="45720" rIns="91440" bIns="45720" rtlCol="0">
            <a:noAutofit/>
          </a:bodyPr>
          <a:lstStyle/>
          <a:p>
            <a:pPr marL="514350" indent="-228600" defTabSz="914400">
              <a:lnSpc>
                <a:spcPct val="90000"/>
              </a:lnSpc>
            </a:pPr>
            <a:r>
              <a:rPr lang="en-US" sz="2200"/>
              <a:t>Declare the object you are going test</a:t>
            </a:r>
          </a:p>
          <a:p>
            <a:pPr marL="914391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Give it an appropriate name (uut, sut, cut, etc)</a:t>
            </a:r>
            <a:br>
              <a:rPr lang="en-US" sz="2200"/>
            </a:br>
            <a:endParaRPr lang="en-US" sz="2200"/>
          </a:p>
          <a:p>
            <a:pPr marL="514350" indent="-228600" defTabSz="914400">
              <a:lnSpc>
                <a:spcPct val="90000"/>
              </a:lnSpc>
            </a:pPr>
            <a:r>
              <a:rPr lang="en-US" sz="2200"/>
              <a:t>Write the 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assert()</a:t>
            </a:r>
            <a:r>
              <a:rPr lang="en-US" sz="2200"/>
              <a:t>statement</a:t>
            </a:r>
          </a:p>
          <a:p>
            <a:pPr marL="1028691" lvl="1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The 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assert()</a:t>
            </a:r>
            <a:r>
              <a:rPr lang="en-US" sz="2200"/>
              <a:t>statement should be about the uut!</a:t>
            </a:r>
            <a:br>
              <a:rPr lang="en-US" sz="2200"/>
            </a:br>
            <a:endParaRPr lang="en-US" sz="2200"/>
          </a:p>
          <a:p>
            <a:pPr marL="514350" indent="-228600" defTabSz="914400">
              <a:lnSpc>
                <a:spcPct val="90000"/>
              </a:lnSpc>
            </a:pPr>
            <a:r>
              <a:rPr lang="en-US" sz="2200"/>
              <a:t>Write the rest of the test in </a:t>
            </a:r>
            <a:br>
              <a:rPr lang="en-US" sz="2200"/>
            </a:br>
            <a:r>
              <a:rPr lang="en-US" sz="2200"/>
              <a:t>Arrange – Act – Assert format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3A2841A2-90E1-4CEF-8F1C-747F5B1EF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003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BCBFA-0B49-459A-A8FC-251319D9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 2021 Fairfield &amp;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5B739-8776-4380-9DC3-0A294EB1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354E1B7-EA4B-4627-8377-47E877C4B30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35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95B6A-BC78-40A2-91EE-4C5B970FC040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6600" y="2362200"/>
            <a:ext cx="2590800" cy="2819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Under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27271" y="2362200"/>
            <a:ext cx="2895600" cy="2819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Code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912B79-23AB-4458-86A7-F96CA8C9DE84}"/>
              </a:ext>
            </a:extLst>
          </p:cNvPr>
          <p:cNvGrpSpPr/>
          <p:nvPr/>
        </p:nvGrpSpPr>
        <p:grpSpPr>
          <a:xfrm>
            <a:off x="5219408" y="2468048"/>
            <a:ext cx="1670650" cy="2607709"/>
            <a:chOff x="5272102" y="2463801"/>
            <a:chExt cx="1670650" cy="2607709"/>
          </a:xfrm>
        </p:grpSpPr>
        <p:sp>
          <p:nvSpPr>
            <p:cNvPr id="8" name="Striped Right Arrow 7"/>
            <p:cNvSpPr/>
            <p:nvPr/>
          </p:nvSpPr>
          <p:spPr>
            <a:xfrm>
              <a:off x="5307327" y="2997200"/>
              <a:ext cx="1600200" cy="304800"/>
            </a:xfrm>
            <a:prstGeom prst="striped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Striped Right Arrow 8"/>
            <p:cNvSpPr/>
            <p:nvPr/>
          </p:nvSpPr>
          <p:spPr>
            <a:xfrm rot="10800000">
              <a:off x="5307328" y="4766710"/>
              <a:ext cx="1600200" cy="304800"/>
            </a:xfrm>
            <a:prstGeom prst="striped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04162" y="2463801"/>
              <a:ext cx="16065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alligraphy" panose="03010101010101010101" pitchFamily="66" charset="0"/>
                  <a:ea typeface="+mn-ea"/>
                  <a:cs typeface="+mn-cs"/>
                </a:rPr>
                <a:t>Stimulus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2102" y="4172595"/>
              <a:ext cx="1670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alligraphy" panose="03010101010101010101" pitchFamily="66" charset="0"/>
                  <a:ea typeface="+mn-ea"/>
                  <a:cs typeface="+mn-cs"/>
                </a:rPr>
                <a:t>Response</a:t>
              </a:r>
            </a:p>
          </p:txBody>
        </p:sp>
      </p:grp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652B5B41-24DB-4323-B190-F15CCB708470}"/>
              </a:ext>
            </a:extLst>
          </p:cNvPr>
          <p:cNvSpPr txBox="1">
            <a:spLocks/>
          </p:cNvSpPr>
          <p:nvPr/>
        </p:nvSpPr>
        <p:spPr>
          <a:xfrm>
            <a:off x="260201" y="6415088"/>
            <a:ext cx="235068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 2021 Fairfield &amp; Company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25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Dependencies Make Testing Difficult!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95B6A-BC78-40A2-91EE-4C5B970FC040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5357" y="3352800"/>
            <a:ext cx="1517843" cy="1879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Under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0973" y="3358207"/>
            <a:ext cx="1696412" cy="187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Code</a:t>
            </a:r>
          </a:p>
        </p:txBody>
      </p:sp>
      <p:sp>
        <p:nvSpPr>
          <p:cNvPr id="8" name="Striped Right Arrow 7"/>
          <p:cNvSpPr/>
          <p:nvPr/>
        </p:nvSpPr>
        <p:spPr>
          <a:xfrm>
            <a:off x="3939495" y="3802644"/>
            <a:ext cx="937491" cy="203200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triped Right Arrow 8"/>
          <p:cNvSpPr/>
          <p:nvPr/>
        </p:nvSpPr>
        <p:spPr>
          <a:xfrm rot="10800000">
            <a:off x="3939495" y="4982317"/>
            <a:ext cx="937491" cy="203200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0730" y="344704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+mn-ea"/>
                <a:cs typeface="+mn-cs"/>
              </a:rPr>
              <a:t>Stimulus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82295" y="4549772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+mn-ea"/>
                <a:cs typeface="+mn-cs"/>
              </a:rPr>
              <a:t>Response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1871333"/>
            <a:ext cx="1066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class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105267"/>
            <a:ext cx="1066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class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24800" y="3067535"/>
            <a:ext cx="1066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class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25147" y="4074111"/>
            <a:ext cx="1066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class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8000" y="5457379"/>
            <a:ext cx="1066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class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stCxn id="33" idx="1"/>
          </p:cNvCxnSpPr>
          <p:nvPr/>
        </p:nvCxnSpPr>
        <p:spPr>
          <a:xfrm flipH="1" flipV="1">
            <a:off x="5241707" y="2389329"/>
            <a:ext cx="735372" cy="1026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346853" y="2565400"/>
            <a:ext cx="1044548" cy="1113979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7" idx="1"/>
          </p:cNvCxnSpPr>
          <p:nvPr/>
        </p:nvCxnSpPr>
        <p:spPr>
          <a:xfrm flipV="1">
            <a:off x="8077205" y="4077485"/>
            <a:ext cx="963023" cy="188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339455" y="4510358"/>
            <a:ext cx="885695" cy="214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346853" y="4900475"/>
            <a:ext cx="739748" cy="48909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943600" y="338223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204991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763000" y="5734669"/>
            <a:ext cx="1066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class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06823" y="4824573"/>
            <a:ext cx="1066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class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040223" y="3810783"/>
            <a:ext cx="1066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class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8077205" y="4447879"/>
            <a:ext cx="880921" cy="283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6" idx="5"/>
          </p:cNvCxnSpPr>
          <p:nvPr/>
        </p:nvCxnSpPr>
        <p:spPr>
          <a:xfrm>
            <a:off x="7451064" y="4554861"/>
            <a:ext cx="1311936" cy="1283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7255943" y="435973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>
            <a:endCxn id="14" idx="2"/>
          </p:cNvCxnSpPr>
          <p:nvPr/>
        </p:nvCxnSpPr>
        <p:spPr>
          <a:xfrm flipV="1">
            <a:off x="7810434" y="3600934"/>
            <a:ext cx="647767" cy="565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E57B591E-B21F-4764-948C-386B8BA8EB22}"/>
              </a:ext>
            </a:extLst>
          </p:cNvPr>
          <p:cNvSpPr txBox="1">
            <a:spLocks/>
          </p:cNvSpPr>
          <p:nvPr/>
        </p:nvSpPr>
        <p:spPr>
          <a:xfrm>
            <a:off x="260201" y="6415088"/>
            <a:ext cx="235068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 2021 Fairfield &amp; Company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60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  <p:bldP spid="1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gleLinesVTI">
  <a:themeElements>
    <a:clrScheme name="AnalogousFromLightSeedLeftStep">
      <a:dk1>
        <a:srgbClr val="000000"/>
      </a:dk1>
      <a:lt1>
        <a:srgbClr val="FFFFFF"/>
      </a:lt1>
      <a:dk2>
        <a:srgbClr val="412E24"/>
      </a:dk2>
      <a:lt2>
        <a:srgbClr val="E2E4E8"/>
      </a:lt2>
      <a:accent1>
        <a:srgbClr val="ACA081"/>
      </a:accent1>
      <a:accent2>
        <a:srgbClr val="BA907F"/>
      </a:accent2>
      <a:accent3>
        <a:srgbClr val="C49399"/>
      </a:accent3>
      <a:accent4>
        <a:srgbClr val="BA7F9F"/>
      </a:accent4>
      <a:accent5>
        <a:srgbClr val="C38FC1"/>
      </a:accent5>
      <a:accent6>
        <a:srgbClr val="A47FBA"/>
      </a:accent6>
      <a:hlink>
        <a:srgbClr val="697EAE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1075</Words>
  <Application>Microsoft Office PowerPoint</Application>
  <PresentationFormat>Widescreen</PresentationFormat>
  <Paragraphs>215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Franklin Gothic Demi Cond</vt:lpstr>
      <vt:lpstr>Franklin Gothic Medium Cond</vt:lpstr>
      <vt:lpstr>Lucida Calligraphy</vt:lpstr>
      <vt:lpstr>Univers Condensed Light</vt:lpstr>
      <vt:lpstr>Walbaum Display Light</vt:lpstr>
      <vt:lpstr>Office Theme</vt:lpstr>
      <vt:lpstr>AngleLinesVTI</vt:lpstr>
      <vt:lpstr>Blank</vt:lpstr>
      <vt:lpstr>1_blank</vt:lpstr>
      <vt:lpstr>2_Blank</vt:lpstr>
      <vt:lpstr>Morning Coffee    Advanced  Unit Testing</vt:lpstr>
      <vt:lpstr>Unit Testing Problems</vt:lpstr>
      <vt:lpstr>Unit Tests</vt:lpstr>
      <vt:lpstr>What to Test?</vt:lpstr>
      <vt:lpstr>The Order Class</vt:lpstr>
      <vt:lpstr>The First Test</vt:lpstr>
      <vt:lpstr>Recommended Steps</vt:lpstr>
      <vt:lpstr>Testing</vt:lpstr>
      <vt:lpstr>Dependencies Make Testing Difficult!</vt:lpstr>
      <vt:lpstr>Test Doubles</vt:lpstr>
      <vt:lpstr>Dependency Types</vt:lpstr>
      <vt:lpstr>Dependency Type:  State    Test Double type:  stub</vt:lpstr>
      <vt:lpstr>Verifying State</vt:lpstr>
      <vt:lpstr>Dependency Type:  Behavior    Test Double type:  mock</vt:lpstr>
      <vt:lpstr>Verifying Method Calls</vt:lpstr>
      <vt:lpstr>Verifying Method Not Called</vt:lpstr>
      <vt:lpstr>Dependency Type:  Inheritance    Test Double type:  spy</vt:lpstr>
      <vt:lpstr>Inheriting Behavior</vt:lpstr>
      <vt:lpstr>The Test I’d Like to Write</vt:lpstr>
      <vt:lpstr>Examining the Super Class Code</vt:lpstr>
      <vt:lpstr>The Trap</vt:lpstr>
      <vt:lpstr>Back to Basics</vt:lpstr>
      <vt:lpstr>Setting Up the Spy</vt:lpstr>
      <vt:lpstr>Using the Spy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Morning Coffee  Advanced Unit Testing</dc:title>
  <dc:creator>Bill Fairfield</dc:creator>
  <cp:lastModifiedBy>Bill Fairfield</cp:lastModifiedBy>
  <cp:revision>8</cp:revision>
  <dcterms:created xsi:type="dcterms:W3CDTF">2021-08-15T22:18:10Z</dcterms:created>
  <dcterms:modified xsi:type="dcterms:W3CDTF">2021-08-16T13:00:09Z</dcterms:modified>
</cp:coreProperties>
</file>